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778" r:id="rId3"/>
    <p:sldId id="855" r:id="rId4"/>
    <p:sldId id="823" r:id="rId5"/>
    <p:sldId id="857" r:id="rId6"/>
    <p:sldId id="858" r:id="rId7"/>
    <p:sldId id="854" r:id="rId8"/>
    <p:sldId id="845" r:id="rId9"/>
    <p:sldId id="83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 PL" panose="020B0609020000020004" pitchFamily="49" charset="0"/>
      <p:regular r:id="rId16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Neo Sans Std" panose="020B0504030504040204" pitchFamily="34" charset="0"/>
      <p:regular r:id="rId26"/>
      <p:bold r:id="rId27"/>
    </p:embeddedFont>
    <p:embeddedFont>
      <p:font typeface="Neo Sans Std Light" panose="020B0304030504040204" pitchFamily="34" charset="0"/>
      <p:regular r:id="rId28"/>
    </p:embeddedFont>
    <p:embeddedFont>
      <p:font typeface="Neo Sans Std Medium" panose="020B0704030504040204" pitchFamily="34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6"/>
    <a:srgbClr val="C4BD97"/>
    <a:srgbClr val="DBCB85"/>
    <a:srgbClr val="000000"/>
    <a:srgbClr val="494738"/>
    <a:srgbClr val="D8D800"/>
    <a:srgbClr val="347584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194" autoAdjust="0"/>
  </p:normalViewPr>
  <p:slideViewPr>
    <p:cSldViewPr snapToGrid="0" snapToObjects="1">
      <p:cViewPr varScale="1">
        <p:scale>
          <a:sx n="63" d="100"/>
          <a:sy n="63" d="100"/>
        </p:scale>
        <p:origin x="72" y="92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Instalación de dependencias y estructura del proyecto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Recopilación de recursos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básica de la página en HTML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de estilos CSS generales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Maquetación y estilado por bloques o componentes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5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5"/>
      <dgm:spPr/>
    </dgm:pt>
    <dgm:pt modelId="{08B8B7CA-03AC-4442-A109-5A9DBDA857D1}" type="pres">
      <dgm:prSet presAssocID="{A391BF19-2FCF-42C1-857B-30F559DE1B34}" presName="dstNode" presStyleLbl="node1" presStyleIdx="0" presStyleCnt="5"/>
      <dgm:spPr/>
    </dgm:pt>
    <dgm:pt modelId="{BC978584-F189-45C3-A51D-1D84888E7908}" type="pres">
      <dgm:prSet presAssocID="{5FE5D853-65CE-4055-AD68-D992AF51D6C2}" presName="text_1" presStyleLbl="node1" presStyleIdx="0" presStyleCnt="5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5"/>
      <dgm:spPr/>
    </dgm:pt>
    <dgm:pt modelId="{AD4AE31B-49C1-4DA0-96DE-C0303FF4FBE9}" type="pres">
      <dgm:prSet presAssocID="{16D00D14-53A2-4DEE-9E35-8DF695E72031}" presName="text_2" presStyleLbl="node1" presStyleIdx="1" presStyleCnt="5">
        <dgm:presLayoutVars>
          <dgm:bulletEnabled val="1"/>
        </dgm:presLayoutVars>
      </dgm:prSet>
      <dgm:spPr/>
    </dgm:pt>
    <dgm:pt modelId="{014F449A-4CF0-4AAE-912D-D2019C2BF194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5"/>
      <dgm:spPr/>
    </dgm:pt>
    <dgm:pt modelId="{E6FCED92-22AE-4550-8B43-1F0C64857B9D}" type="pres">
      <dgm:prSet presAssocID="{4EC092F2-95D2-4950-B460-128BDED9E309}" presName="text_3" presStyleLbl="node1" presStyleIdx="2" presStyleCnt="5">
        <dgm:presLayoutVars>
          <dgm:bulletEnabled val="1"/>
        </dgm:presLayoutVars>
      </dgm:prSet>
      <dgm:spPr/>
    </dgm:pt>
    <dgm:pt modelId="{0F237692-F219-4359-BCB9-1CCAEFB19074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5"/>
      <dgm:spPr/>
    </dgm:pt>
    <dgm:pt modelId="{A2084A5D-3766-47FD-808D-A8329D000272}" type="pres">
      <dgm:prSet presAssocID="{A5B0919E-93CB-4FA5-B98D-ABA6375A7BCB}" presName="text_4" presStyleLbl="node1" presStyleIdx="3" presStyleCnt="5">
        <dgm:presLayoutVars>
          <dgm:bulletEnabled val="1"/>
        </dgm:presLayoutVars>
      </dgm:prSet>
      <dgm:spPr/>
    </dgm:pt>
    <dgm:pt modelId="{220BA5AC-FB3A-4AE8-91C8-D70F97BDBAC0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5"/>
      <dgm:spPr/>
    </dgm:pt>
    <dgm:pt modelId="{21B2F207-1762-4482-BEDB-7AB3C263E34B}" type="pres">
      <dgm:prSet presAssocID="{0B74F1DF-9B4B-4345-9E8C-ECD0C5E4B6FB}" presName="text_5" presStyleLbl="node1" presStyleIdx="4" presStyleCnt="5">
        <dgm:presLayoutVars>
          <dgm:bulletEnabled val="1"/>
        </dgm:presLayoutVars>
      </dgm:prSet>
      <dgm:spPr/>
    </dgm:pt>
    <dgm:pt modelId="{A4091F42-DE51-40F2-9506-DC57EFDD0AC1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5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9D05A51F-42BD-4E0A-9A31-3E583FCB236A}" type="presOf" srcId="{0B74F1DF-9B4B-4345-9E8C-ECD0C5E4B6FB}" destId="{21B2F207-1762-4482-BEDB-7AB3C263E34B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6698467F-18B0-4CE7-B18C-B38827A99FE0}" type="presOf" srcId="{4EC092F2-95D2-4950-B460-128BDED9E309}" destId="{E6FCED92-22AE-4550-8B43-1F0C64857B9D}" srcOrd="0" destOrd="0" presId="urn:microsoft.com/office/officeart/2008/layout/VerticalCurvedList"/>
    <dgm:cxn modelId="{CA6B5C9A-9E45-4E53-823E-550142E97692}" type="presOf" srcId="{A5B0919E-93CB-4FA5-B98D-ABA6375A7BCB}" destId="{A2084A5D-3766-47FD-808D-A8329D000272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6BB1CCBD-7541-4E55-8A6E-2EFB7F279FEB}" type="presOf" srcId="{16D00D14-53A2-4DEE-9E35-8DF695E72031}" destId="{AD4AE31B-49C1-4DA0-96DE-C0303FF4FBE9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F348149F-4811-4DC2-A64F-D0905C0CAAB0}" type="presParOf" srcId="{88A1914F-E25E-41D2-B4B4-440D65583B12}" destId="{AD4AE31B-49C1-4DA0-96DE-C0303FF4FBE9}" srcOrd="3" destOrd="0" presId="urn:microsoft.com/office/officeart/2008/layout/VerticalCurvedList"/>
    <dgm:cxn modelId="{0EC3583D-2ACC-41EC-9CA7-74A3257CD8F0}" type="presParOf" srcId="{88A1914F-E25E-41D2-B4B4-440D65583B12}" destId="{014F449A-4CF0-4AAE-912D-D2019C2BF194}" srcOrd="4" destOrd="0" presId="urn:microsoft.com/office/officeart/2008/layout/VerticalCurvedList"/>
    <dgm:cxn modelId="{8A4ACE61-4F13-4AAD-87D2-CB6478BD8E86}" type="presParOf" srcId="{014F449A-4CF0-4AAE-912D-D2019C2BF194}" destId="{19CB2109-EED2-4298-88B6-B9385A42A73C}" srcOrd="0" destOrd="0" presId="urn:microsoft.com/office/officeart/2008/layout/VerticalCurvedList"/>
    <dgm:cxn modelId="{4CCF1BD0-098E-4209-8092-2920B48E20B4}" type="presParOf" srcId="{88A1914F-E25E-41D2-B4B4-440D65583B12}" destId="{E6FCED92-22AE-4550-8B43-1F0C64857B9D}" srcOrd="5" destOrd="0" presId="urn:microsoft.com/office/officeart/2008/layout/VerticalCurvedList"/>
    <dgm:cxn modelId="{E2F16D18-B0DC-4979-9598-27215D7361A9}" type="presParOf" srcId="{88A1914F-E25E-41D2-B4B4-440D65583B12}" destId="{0F237692-F219-4359-BCB9-1CCAEFB19074}" srcOrd="6" destOrd="0" presId="urn:microsoft.com/office/officeart/2008/layout/VerticalCurvedList"/>
    <dgm:cxn modelId="{01EAC1D9-B62B-4173-94CD-20CB6425B265}" type="presParOf" srcId="{0F237692-F219-4359-BCB9-1CCAEFB19074}" destId="{8E41255E-E0D1-4E9D-A1AB-BDD94583E088}" srcOrd="0" destOrd="0" presId="urn:microsoft.com/office/officeart/2008/layout/VerticalCurvedList"/>
    <dgm:cxn modelId="{EEBB0EDE-8FB2-419C-82CA-353639474E40}" type="presParOf" srcId="{88A1914F-E25E-41D2-B4B4-440D65583B12}" destId="{A2084A5D-3766-47FD-808D-A8329D000272}" srcOrd="7" destOrd="0" presId="urn:microsoft.com/office/officeart/2008/layout/VerticalCurvedList"/>
    <dgm:cxn modelId="{932869EB-902E-4B80-B0D0-676522107266}" type="presParOf" srcId="{88A1914F-E25E-41D2-B4B4-440D65583B12}" destId="{220BA5AC-FB3A-4AE8-91C8-D70F97BDBAC0}" srcOrd="8" destOrd="0" presId="urn:microsoft.com/office/officeart/2008/layout/VerticalCurvedList"/>
    <dgm:cxn modelId="{0D32722B-F1E7-42A7-BD34-8F4254DF111F}" type="presParOf" srcId="{220BA5AC-FB3A-4AE8-91C8-D70F97BDBAC0}" destId="{7840941C-4E1E-4016-9BEA-2087D2B279A5}" srcOrd="0" destOrd="0" presId="urn:microsoft.com/office/officeart/2008/layout/VerticalCurvedList"/>
    <dgm:cxn modelId="{F0002EEE-E970-45C3-BE6F-B91E850A65A0}" type="presParOf" srcId="{88A1914F-E25E-41D2-B4B4-440D65583B12}" destId="{21B2F207-1762-4482-BEDB-7AB3C263E34B}" srcOrd="9" destOrd="0" presId="urn:microsoft.com/office/officeart/2008/layout/VerticalCurvedList"/>
    <dgm:cxn modelId="{C989E4B1-5E51-4E06-BCB4-F53EAD810222}" type="presParOf" srcId="{88A1914F-E25E-41D2-B4B4-440D65583B12}" destId="{A4091F42-DE51-40F2-9506-DC57EFDD0AC1}" srcOrd="10" destOrd="0" presId="urn:microsoft.com/office/officeart/2008/layout/VerticalCurvedList"/>
    <dgm:cxn modelId="{5CE31C2E-BA19-41C9-B252-B4EA7CF8B00D}" type="presParOf" srcId="{A4091F42-DE51-40F2-9506-DC57EFDD0AC1}" destId="{BBD1D983-2432-46C6-8563-B43F3C98B0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10683" y="203982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Instalación de dependencias y estructura del proyecto</a:t>
          </a:r>
        </a:p>
      </dsp:txBody>
      <dsp:txXfrm>
        <a:off x="310683" y="203982"/>
        <a:ext cx="4545153" cy="408225"/>
      </dsp:txXfrm>
    </dsp:sp>
    <dsp:sp modelId="{6230FFA4-A0CC-4603-9439-46D13515592F}">
      <dsp:nvSpPr>
        <dsp:cNvPr id="0" name=""/>
        <dsp:cNvSpPr/>
      </dsp:nvSpPr>
      <dsp:spPr>
        <a:xfrm>
          <a:off x="55542" y="152953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AE31B-49C1-4DA0-96DE-C0303FF4FBE9}">
      <dsp:nvSpPr>
        <dsp:cNvPr id="0" name=""/>
        <dsp:cNvSpPr/>
      </dsp:nvSpPr>
      <dsp:spPr>
        <a:xfrm>
          <a:off x="603205" y="816124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Recopilación de recursos</a:t>
          </a:r>
        </a:p>
      </dsp:txBody>
      <dsp:txXfrm>
        <a:off x="603205" y="816124"/>
        <a:ext cx="4252630" cy="408225"/>
      </dsp:txXfrm>
    </dsp:sp>
    <dsp:sp modelId="{19CB2109-EED2-4298-88B6-B9385A42A73C}">
      <dsp:nvSpPr>
        <dsp:cNvPr id="0" name=""/>
        <dsp:cNvSpPr/>
      </dsp:nvSpPr>
      <dsp:spPr>
        <a:xfrm>
          <a:off x="348064" y="765096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D92-22AE-4550-8B43-1F0C64857B9D}">
      <dsp:nvSpPr>
        <dsp:cNvPr id="0" name=""/>
        <dsp:cNvSpPr/>
      </dsp:nvSpPr>
      <dsp:spPr>
        <a:xfrm>
          <a:off x="692986" y="1428266"/>
          <a:ext cx="416285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básica de la página en HTML</a:t>
          </a:r>
        </a:p>
      </dsp:txBody>
      <dsp:txXfrm>
        <a:off x="692986" y="1428266"/>
        <a:ext cx="4162850" cy="408225"/>
      </dsp:txXfrm>
    </dsp:sp>
    <dsp:sp modelId="{8E41255E-E0D1-4E9D-A1AB-BDD94583E088}">
      <dsp:nvSpPr>
        <dsp:cNvPr id="0" name=""/>
        <dsp:cNvSpPr/>
      </dsp:nvSpPr>
      <dsp:spPr>
        <a:xfrm>
          <a:off x="437845" y="1377238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84A5D-3766-47FD-808D-A8329D000272}">
      <dsp:nvSpPr>
        <dsp:cNvPr id="0" name=""/>
        <dsp:cNvSpPr/>
      </dsp:nvSpPr>
      <dsp:spPr>
        <a:xfrm>
          <a:off x="603205" y="2040408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de estilos CSS generales</a:t>
          </a:r>
        </a:p>
      </dsp:txBody>
      <dsp:txXfrm>
        <a:off x="603205" y="2040408"/>
        <a:ext cx="4252630" cy="408225"/>
      </dsp:txXfrm>
    </dsp:sp>
    <dsp:sp modelId="{7840941C-4E1E-4016-9BEA-2087D2B279A5}">
      <dsp:nvSpPr>
        <dsp:cNvPr id="0" name=""/>
        <dsp:cNvSpPr/>
      </dsp:nvSpPr>
      <dsp:spPr>
        <a:xfrm>
          <a:off x="348064" y="1989380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2F207-1762-4482-BEDB-7AB3C263E34B}">
      <dsp:nvSpPr>
        <dsp:cNvPr id="0" name=""/>
        <dsp:cNvSpPr/>
      </dsp:nvSpPr>
      <dsp:spPr>
        <a:xfrm>
          <a:off x="310683" y="2652550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Maquetación y estilado por bloques o componentes</a:t>
          </a:r>
        </a:p>
      </dsp:txBody>
      <dsp:txXfrm>
        <a:off x="310683" y="2652550"/>
        <a:ext cx="4545153" cy="408225"/>
      </dsp:txXfrm>
    </dsp:sp>
    <dsp:sp modelId="{BBD1D983-2432-46C6-8563-B43F3C98B092}">
      <dsp:nvSpPr>
        <dsp:cNvPr id="0" name=""/>
        <dsp:cNvSpPr/>
      </dsp:nvSpPr>
      <dsp:spPr>
        <a:xfrm>
          <a:off x="55542" y="2601522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09/03/2021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3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6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8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9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Esto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se ha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probado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Entrar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nodo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ssh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Crear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directorio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/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mnt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/data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Poner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fichero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llamado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index.html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él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Fusilando</a:t>
            </a: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Apple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afrontar un Proyecto real</a:t>
            </a:r>
          </a:p>
        </p:txBody>
      </p:sp>
      <p:pic>
        <p:nvPicPr>
          <p:cNvPr id="3" name="Imagen 2" descr="Un hombre en traje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25475DBD-4B88-4A32-BACE-990811BC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0"/>
            <a:ext cx="4762500" cy="19526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5348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D4AE31B-49C1-4DA0-96DE-C0303FF4F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6FCED92-22AE-4550-8B43-1F0C64857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2084A5D-3766-47FD-808D-A8329D00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1B2F207-1762-4482-BEDB-7AB3C263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75674"/>
            <a:ext cx="8715178" cy="1098181"/>
          </a:xfrm>
        </p:spPr>
        <p:txBody>
          <a:bodyPr lIns="0" anchor="b">
            <a:normAutofit/>
          </a:bodyPr>
          <a:lstStyle/>
          <a:p>
            <a:r>
              <a:rPr lang="es-ES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Instalación de dependencias y estructura del proyecto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A8609FB-FD5D-4F52-BAE3-7DD6484BA57B}"/>
              </a:ext>
            </a:extLst>
          </p:cNvPr>
          <p:cNvGrpSpPr/>
          <p:nvPr/>
        </p:nvGrpSpPr>
        <p:grpSpPr>
          <a:xfrm>
            <a:off x="562150" y="1269230"/>
            <a:ext cx="8019696" cy="540000"/>
            <a:chOff x="728130" y="3272290"/>
            <a:chExt cx="8019696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3AF9A27-3D3C-4777-9DEF-ECE25407EAF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init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-y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5C0449BD-CB00-46DE-81E6-B5089990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62A840B-023E-41FD-9980-BD29412A6B9A}"/>
              </a:ext>
            </a:extLst>
          </p:cNvPr>
          <p:cNvGrpSpPr/>
          <p:nvPr/>
        </p:nvGrpSpPr>
        <p:grpSpPr>
          <a:xfrm>
            <a:off x="562150" y="1828439"/>
            <a:ext cx="8019696" cy="540000"/>
            <a:chOff x="728130" y="3272290"/>
            <a:chExt cx="8019696" cy="540000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C426ECF-BBBF-465A-A56C-A9656739798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install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parcel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sass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rimraf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-–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save-dev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657C4625-6116-4A38-942C-1EF15AB5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75A8277B-B979-4E07-951B-11FD1A3DF390}"/>
              </a:ext>
            </a:extLst>
          </p:cNvPr>
          <p:cNvSpPr txBox="1"/>
          <p:nvPr/>
        </p:nvSpPr>
        <p:spPr>
          <a:xfrm>
            <a:off x="3563576" y="2964553"/>
            <a:ext cx="29128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SRC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index.html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index.js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assets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logo.jpg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    SFProDisplay-Bold.ttf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search.svg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styles.scss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5374D8B-75A9-40CC-9EDE-1F63EB8D49CC}"/>
              </a:ext>
            </a:extLst>
          </p:cNvPr>
          <p:cNvGrpSpPr/>
          <p:nvPr/>
        </p:nvGrpSpPr>
        <p:grpSpPr>
          <a:xfrm>
            <a:off x="573326" y="2403443"/>
            <a:ext cx="8019696" cy="540000"/>
            <a:chOff x="728130" y="3272290"/>
            <a:chExt cx="8019696" cy="540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22B011A-291B-4464-9BB7-9DD18AB2E710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"scripts"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{ 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FFCC95"/>
                  </a:solidFill>
                  <a:effectLst/>
                  <a:latin typeface="DejaVu Sans Mono, Consolas,  Courier New"/>
                </a:rPr>
                <a:t>start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rimraf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dist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&amp;&amp;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parcel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./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src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/index.html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“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},</a:t>
              </a:r>
            </a:p>
          </p:txBody>
        </p:sp>
        <p:pic>
          <p:nvPicPr>
            <p:cNvPr id="13" name="Imagen 12" descr="Icono&#10;&#10;Descripción generada automáticamente">
              <a:extLst>
                <a:ext uri="{FF2B5EF4-FFF2-40B4-BE49-F238E27FC236}">
                  <a16:creationId xmlns:a16="http://schemas.microsoft.com/office/drawing/2014/main" id="{FDE6A8CF-B85A-454C-AE58-F174E70E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5A740A0F-C197-4A91-AB84-4DDA9D7B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04" y="3279228"/>
            <a:ext cx="1151672" cy="11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Recopilación de recursos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Arco de bloque 28">
            <a:extLst>
              <a:ext uri="{FF2B5EF4-FFF2-40B4-BE49-F238E27FC236}">
                <a16:creationId xmlns:a16="http://schemas.microsoft.com/office/drawing/2014/main" id="{C09BCE87-73F8-494F-9BF9-6B7CCE1831BE}"/>
              </a:ext>
            </a:extLst>
          </p:cNvPr>
          <p:cNvSpPr/>
          <p:nvPr/>
        </p:nvSpPr>
        <p:spPr>
          <a:xfrm>
            <a:off x="-2805479" y="711127"/>
            <a:ext cx="4386741" cy="4386741"/>
          </a:xfrm>
          <a:prstGeom prst="blockArc">
            <a:avLst>
              <a:gd name="adj1" fmla="val 18900000"/>
              <a:gd name="adj2" fmla="val 2700000"/>
              <a:gd name="adj3" fmla="val 492"/>
            </a:avLst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80C375D-902A-47E9-935A-0C6C45F407D9}"/>
              </a:ext>
            </a:extLst>
          </p:cNvPr>
          <p:cNvSpPr/>
          <p:nvPr/>
        </p:nvSpPr>
        <p:spPr>
          <a:xfrm>
            <a:off x="1184462" y="1479972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Diseños y Textos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EDD90B5-5406-45EF-BE35-65AB72D4FF43}"/>
              </a:ext>
            </a:extLst>
          </p:cNvPr>
          <p:cNvSpPr/>
          <p:nvPr/>
        </p:nvSpPr>
        <p:spPr>
          <a:xfrm>
            <a:off x="930013" y="1429082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E3FD3814-CE82-44F4-9030-97AF0440A257}"/>
              </a:ext>
            </a:extLst>
          </p:cNvPr>
          <p:cNvSpPr/>
          <p:nvPr/>
        </p:nvSpPr>
        <p:spPr>
          <a:xfrm>
            <a:off x="1476192" y="2090455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Imágenes</a:t>
            </a:r>
            <a:endParaRPr lang="es-ES" sz="1900" kern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25617B-F948-4311-B561-04BCC6377521}"/>
              </a:ext>
            </a:extLst>
          </p:cNvPr>
          <p:cNvSpPr/>
          <p:nvPr/>
        </p:nvSpPr>
        <p:spPr>
          <a:xfrm>
            <a:off x="1221742" y="2039565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184410F1-B042-4593-A044-4F55C5A85D96}"/>
              </a:ext>
            </a:extLst>
          </p:cNvPr>
          <p:cNvSpPr/>
          <p:nvPr/>
        </p:nvSpPr>
        <p:spPr>
          <a:xfrm>
            <a:off x="1565729" y="2700938"/>
            <a:ext cx="2415179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Fuentes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F4742C-1AE3-48AD-BC0D-3A46768A27FA}"/>
              </a:ext>
            </a:extLst>
          </p:cNvPr>
          <p:cNvSpPr/>
          <p:nvPr/>
        </p:nvSpPr>
        <p:spPr>
          <a:xfrm>
            <a:off x="1311280" y="2650048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56F677E8-BC7E-4621-8A31-BDEFC1D0EA15}"/>
              </a:ext>
            </a:extLst>
          </p:cNvPr>
          <p:cNvSpPr/>
          <p:nvPr/>
        </p:nvSpPr>
        <p:spPr>
          <a:xfrm>
            <a:off x="1476192" y="3311421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Paleta de colores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9777041-96EA-4D6A-92D7-572FA7169030}"/>
              </a:ext>
            </a:extLst>
          </p:cNvPr>
          <p:cNvSpPr/>
          <p:nvPr/>
        </p:nvSpPr>
        <p:spPr>
          <a:xfrm>
            <a:off x="1221742" y="3260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C730688-AF17-4FFA-848F-5F353B221A49}"/>
              </a:ext>
            </a:extLst>
          </p:cNvPr>
          <p:cNvSpPr/>
          <p:nvPr/>
        </p:nvSpPr>
        <p:spPr>
          <a:xfrm>
            <a:off x="1184462" y="3921903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Multimedia…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E3CB1E-3B12-4E32-A817-FD0969886702}"/>
              </a:ext>
            </a:extLst>
          </p:cNvPr>
          <p:cNvSpPr/>
          <p:nvPr/>
        </p:nvSpPr>
        <p:spPr>
          <a:xfrm>
            <a:off x="930013" y="3871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5CC2333-60BA-4AAF-BE52-F147609B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5" y="3431267"/>
            <a:ext cx="180000" cy="18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2305E00-51C5-4ECA-B784-AD1CDF5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" y="4037055"/>
            <a:ext cx="180000" cy="180000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5F6AF9C-237E-4EE6-8BB8-055D2F8B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5" y="158178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E4650429-7DE2-49E9-B508-06B0E0F14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639" y="2190434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1F81F3E-3FCC-4EFE-B904-56F90B5B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68" y="2812843"/>
            <a:ext cx="180000" cy="180000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DA6B55-9BC5-4957-BA40-8F4D1BB9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105" y="1446083"/>
            <a:ext cx="2733520" cy="2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Definición html básico</a:t>
            </a:r>
          </a:p>
        </p:txBody>
      </p:sp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390208A0-A6C0-48A9-B558-113D21B5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58" y="1084021"/>
            <a:ext cx="4740091" cy="263412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0F8CEEC-7A89-43D6-A405-203988B38057}"/>
              </a:ext>
            </a:extLst>
          </p:cNvPr>
          <p:cNvGrpSpPr/>
          <p:nvPr/>
        </p:nvGrpSpPr>
        <p:grpSpPr>
          <a:xfrm>
            <a:off x="647699" y="4267551"/>
            <a:ext cx="8100127" cy="700862"/>
            <a:chOff x="647699" y="1716546"/>
            <a:chExt cx="8100127" cy="70086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B3464D2-328B-45EB-A975-F7364F92990B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Esto es opcional pero es una ayuda visual </a:t>
              </a:r>
              <a:r>
                <a:rPr lang="es-ES_tradnl" sz="1600" dirty="0" err="1">
                  <a:solidFill>
                    <a:schemeClr val="bg2">
                      <a:lumMod val="10000"/>
                    </a:schemeClr>
                  </a:solidFill>
                </a:rPr>
                <a:t>interesane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4E15B0F5-DFDA-48BF-BFAC-48D4B773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D432F1A-1954-464D-BE05-6E1C83B6E1E8}"/>
              </a:ext>
            </a:extLst>
          </p:cNvPr>
          <p:cNvSpPr txBox="1"/>
          <p:nvPr/>
        </p:nvSpPr>
        <p:spPr>
          <a:xfrm>
            <a:off x="567559" y="939146"/>
            <a:ext cx="3323371" cy="2923877"/>
          </a:xfrm>
          <a:prstGeom prst="rect">
            <a:avLst/>
          </a:prstGeom>
          <a:solidFill>
            <a:srgbClr val="002B36"/>
          </a:solidFill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top menu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container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devices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devices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12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Pro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iPad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collection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section collection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One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AirPods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MacBook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endParaRPr lang="es-ES" sz="800" dirty="0">
              <a:latin typeface="DejaVu Sans Mono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6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Creación de estilos globales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AA22935-8607-468B-B665-1F88E7A74100}"/>
              </a:ext>
            </a:extLst>
          </p:cNvPr>
          <p:cNvSpPr/>
          <p:nvPr/>
        </p:nvSpPr>
        <p:spPr>
          <a:xfrm>
            <a:off x="842574" y="1050501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Hoja de </a:t>
            </a:r>
            <a:r>
              <a:rPr lang="en-US" sz="1400" kern="1200" dirty="0" err="1"/>
              <a:t>estilos</a:t>
            </a:r>
            <a:r>
              <a:rPr lang="en-US" sz="1400" kern="1200" dirty="0"/>
              <a:t> para el reset de </a:t>
            </a:r>
            <a:r>
              <a:rPr lang="en-US" sz="1400" kern="1200" dirty="0" err="1"/>
              <a:t>navegadores</a:t>
            </a:r>
            <a:endParaRPr lang="es-ES" sz="1400" kern="12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FA3D88-586E-4ECB-9397-B720266341EF}"/>
              </a:ext>
            </a:extLst>
          </p:cNvPr>
          <p:cNvSpPr/>
          <p:nvPr/>
        </p:nvSpPr>
        <p:spPr>
          <a:xfrm>
            <a:off x="647699" y="1050502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C5CDB71-737F-430E-8CDB-66C0554DA372}"/>
              </a:ext>
            </a:extLst>
          </p:cNvPr>
          <p:cNvSpPr/>
          <p:nvPr/>
        </p:nvSpPr>
        <p:spPr>
          <a:xfrm>
            <a:off x="842574" y="1513793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fuentes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1E64E-5502-4DDC-9AFB-29824918CC6A}"/>
              </a:ext>
            </a:extLst>
          </p:cNvPr>
          <p:cNvSpPr/>
          <p:nvPr/>
        </p:nvSpPr>
        <p:spPr>
          <a:xfrm>
            <a:off x="647699" y="1513794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C97898E-3CA5-48D8-8FE9-72258F411377}"/>
              </a:ext>
            </a:extLst>
          </p:cNvPr>
          <p:cNvSpPr/>
          <p:nvPr/>
        </p:nvSpPr>
        <p:spPr>
          <a:xfrm>
            <a:off x="842574" y="1977084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variables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7FE26-708B-45DC-8151-767D9DC7811C}"/>
              </a:ext>
            </a:extLst>
          </p:cNvPr>
          <p:cNvSpPr/>
          <p:nvPr/>
        </p:nvSpPr>
        <p:spPr>
          <a:xfrm>
            <a:off x="647699" y="1977085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9D34CE01-6169-4393-8B07-CCDCC5FED548}"/>
              </a:ext>
            </a:extLst>
          </p:cNvPr>
          <p:cNvSpPr/>
          <p:nvPr/>
        </p:nvSpPr>
        <p:spPr>
          <a:xfrm>
            <a:off x="842574" y="2440375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principal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88DB1C-1BFA-439B-B520-F85231DC36C8}"/>
              </a:ext>
            </a:extLst>
          </p:cNvPr>
          <p:cNvSpPr/>
          <p:nvPr/>
        </p:nvSpPr>
        <p:spPr>
          <a:xfrm>
            <a:off x="647699" y="2440376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312D9CD-8C01-438C-9734-E9402276D1B2}"/>
              </a:ext>
            </a:extLst>
          </p:cNvPr>
          <p:cNvSpPr/>
          <p:nvPr/>
        </p:nvSpPr>
        <p:spPr>
          <a:xfrm>
            <a:off x="842574" y="2903665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por bloque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0F75B6-F7D6-4D85-A46A-49A8B8CD88B8}"/>
              </a:ext>
            </a:extLst>
          </p:cNvPr>
          <p:cNvSpPr/>
          <p:nvPr/>
        </p:nvSpPr>
        <p:spPr>
          <a:xfrm>
            <a:off x="647699" y="2903667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62F14BD7-9DE5-416C-86C8-32C508D281CC}"/>
              </a:ext>
            </a:extLst>
          </p:cNvPr>
          <p:cNvSpPr/>
          <p:nvPr/>
        </p:nvSpPr>
        <p:spPr>
          <a:xfrm>
            <a:off x="842574" y="3366956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Hoja de </a:t>
            </a:r>
            <a:r>
              <a:rPr lang="en-US" sz="1400" dirty="0" err="1"/>
              <a:t>estilos</a:t>
            </a:r>
            <a:r>
              <a:rPr lang="en-US" sz="1400" dirty="0"/>
              <a:t> por </a:t>
            </a:r>
            <a:r>
              <a:rPr lang="en-US" sz="1400" dirty="0" err="1"/>
              <a:t>componente</a:t>
            </a:r>
            <a:endParaRPr lang="es-ES" sz="14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EF22AE-D9F6-4284-91F6-9802DF2E3D6F}"/>
              </a:ext>
            </a:extLst>
          </p:cNvPr>
          <p:cNvSpPr/>
          <p:nvPr/>
        </p:nvSpPr>
        <p:spPr>
          <a:xfrm>
            <a:off x="647699" y="3366958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868CFF-2B70-4700-B86E-291AA81F3AC6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31DFB94-33C5-44C8-8C89-97498757A1C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Dividir el proyecto en diferentes hojas de estilos nos ayuda en el desarrollo y el mantenimiento del sitio.</a:t>
              </a:r>
            </a:p>
          </p:txBody>
        </p:sp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18976ADC-DCCD-478A-8579-754F5C92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212DD19-FF0A-4821-8417-9BFCDA02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1650045"/>
            <a:ext cx="596565" cy="596565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4BB83521-4067-40F8-97CC-FD584E9A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1650045"/>
            <a:ext cx="596565" cy="596565"/>
          </a:xfrm>
          <a:prstGeom prst="rect">
            <a:avLst/>
          </a:prstGeom>
        </p:spPr>
      </p:pic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FF7427FB-B020-4B9B-B651-64391B09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1650045"/>
            <a:ext cx="596565" cy="596565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75BF3D16-7C5B-4563-AEB2-0D759B68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2662374"/>
            <a:ext cx="596565" cy="596565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CF314F9-00DF-48CF-BF43-255D91E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2662374"/>
            <a:ext cx="596565" cy="596565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12EE2D-2D87-4867-8D10-DCBA77AD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2662374"/>
            <a:ext cx="596565" cy="5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6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Maquetación y estilado por bloques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2C23C6A-9F3F-4675-B03D-774EBC4174B5}"/>
              </a:ext>
            </a:extLst>
          </p:cNvPr>
          <p:cNvSpPr/>
          <p:nvPr/>
        </p:nvSpPr>
        <p:spPr>
          <a:xfrm>
            <a:off x="990137" y="1123938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Análisis del componente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BCE712-7E73-4367-A0F4-3570E9E4D650}"/>
              </a:ext>
            </a:extLst>
          </p:cNvPr>
          <p:cNvSpPr/>
          <p:nvPr/>
        </p:nvSpPr>
        <p:spPr>
          <a:xfrm>
            <a:off x="735689" y="1073048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A7C6E8D-104E-441C-9CDE-700EC71FEDDF}"/>
              </a:ext>
            </a:extLst>
          </p:cNvPr>
          <p:cNvSpPr/>
          <p:nvPr/>
        </p:nvSpPr>
        <p:spPr>
          <a:xfrm>
            <a:off x="1268117" y="1734421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Semántica</a:t>
            </a:r>
            <a:endParaRPr lang="es-ES" sz="19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A1591F-8182-4EFE-94AD-E9502222D6AB}"/>
              </a:ext>
            </a:extLst>
          </p:cNvPr>
          <p:cNvSpPr/>
          <p:nvPr/>
        </p:nvSpPr>
        <p:spPr>
          <a:xfrm>
            <a:off x="1027418" y="1683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24F98B4-7CB6-49EA-AF37-40876A58D791}"/>
              </a:ext>
            </a:extLst>
          </p:cNvPr>
          <p:cNvSpPr/>
          <p:nvPr/>
        </p:nvSpPr>
        <p:spPr>
          <a:xfrm>
            <a:off x="1357655" y="2344904"/>
            <a:ext cx="2914285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Añadir contenido</a:t>
            </a:r>
            <a:endParaRPr lang="es-ES" sz="19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B0B938-6DC7-4BA5-82D7-596F5C201066}"/>
              </a:ext>
            </a:extLst>
          </p:cNvPr>
          <p:cNvSpPr/>
          <p:nvPr/>
        </p:nvSpPr>
        <p:spPr>
          <a:xfrm>
            <a:off x="1116956" y="2294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EB6DA1-6B4F-4185-9723-691A412463F8}"/>
              </a:ext>
            </a:extLst>
          </p:cNvPr>
          <p:cNvSpPr/>
          <p:nvPr/>
        </p:nvSpPr>
        <p:spPr>
          <a:xfrm>
            <a:off x="1268117" y="2955387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Mobile </a:t>
            </a:r>
            <a:r>
              <a:rPr lang="es-ES" sz="1900" kern="1200" dirty="0" err="1"/>
              <a:t>first</a:t>
            </a:r>
            <a:endParaRPr lang="es-ES" sz="1900" kern="12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4D7FC5F-02AE-4934-BB10-F0A1F1B696C4}"/>
              </a:ext>
            </a:extLst>
          </p:cNvPr>
          <p:cNvSpPr/>
          <p:nvPr/>
        </p:nvSpPr>
        <p:spPr>
          <a:xfrm>
            <a:off x="1027418" y="2904497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5F5E8577-6BD2-45A1-AB84-B275D1682B8C}"/>
              </a:ext>
            </a:extLst>
          </p:cNvPr>
          <p:cNvSpPr/>
          <p:nvPr/>
        </p:nvSpPr>
        <p:spPr>
          <a:xfrm>
            <a:off x="990137" y="3565869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Completar vistas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6D47962-AA70-4794-9A50-92EBFEEECC75}"/>
              </a:ext>
            </a:extLst>
          </p:cNvPr>
          <p:cNvSpPr/>
          <p:nvPr/>
        </p:nvSpPr>
        <p:spPr>
          <a:xfrm>
            <a:off x="735689" y="3514980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03B7875C-DFC0-4BA1-831D-527A4E8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3075233"/>
            <a:ext cx="180000" cy="180000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A7CFBFB-5F4A-4C6B-B463-3A081280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7" y="368102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36113AEC-D0B7-48D2-B67A-25F2ABC8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51" y="1225747"/>
            <a:ext cx="180000" cy="1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B06931EF-3CBE-460C-A94D-42BD48F9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15" y="1834400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44655EF-C0E6-4B81-A17B-BE4B87B95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44" y="2456809"/>
            <a:ext cx="180000" cy="18000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AFE05A-82EB-46D8-9665-09E9ADFB0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646" y="1436415"/>
            <a:ext cx="3260923" cy="21739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D293A04-CE35-4EF0-A0CF-DF1EAA681A62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B6E30E-809C-4CA7-A2CF-44F7DD3CA4AC}"/>
                </a:ext>
              </a:extLst>
            </p:cNvPr>
            <p:cNvSpPr/>
            <p:nvPr/>
          </p:nvSpPr>
          <p:spPr>
            <a:xfrm>
              <a:off x="1440000" y="1769801"/>
              <a:ext cx="7307826" cy="602675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Un análisis previo del comportamiento y la funcionalidad del componente nos ayudará a definir una semántica correcta y un orden del contenido más preciso.</a:t>
              </a: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7386D83A-F5BA-4B01-AA52-7B5AA38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46000" y="1644194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638228" y="3075979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!! 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CA2A365-AA4D-42AB-847E-57403637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07" y="596680"/>
            <a:ext cx="4593186" cy="1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1107</TotalTime>
  <Words>726</Words>
  <Application>Microsoft Office PowerPoint</Application>
  <PresentationFormat>Presentación en pantalla (16:9)</PresentationFormat>
  <Paragraphs>94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Montserrat SemiBold</vt:lpstr>
      <vt:lpstr>Neo Sans Std Light</vt:lpstr>
      <vt:lpstr>DejaVu Sans Mono, Consolas,  Courier New</vt:lpstr>
      <vt:lpstr>Arial</vt:lpstr>
      <vt:lpstr>Consolas</vt:lpstr>
      <vt:lpstr>Open Sans</vt:lpstr>
      <vt:lpstr>Calibri</vt:lpstr>
      <vt:lpstr>Cascadia Code PL</vt:lpstr>
      <vt:lpstr>Neo Sans Std</vt:lpstr>
      <vt:lpstr>Neo Sans Std Medium</vt:lpstr>
      <vt:lpstr>Tema de Office</vt:lpstr>
      <vt:lpstr>Presentación de PowerPoint</vt:lpstr>
      <vt:lpstr>Agenda</vt:lpstr>
      <vt:lpstr>Instalación de dependencias y estructura del proyecto</vt:lpstr>
      <vt:lpstr>Recopilación de recursos</vt:lpstr>
      <vt:lpstr>Definición html básico</vt:lpstr>
      <vt:lpstr>Creación de estilos globales</vt:lpstr>
      <vt:lpstr>Maquetación y estilado por bloques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28</cp:revision>
  <dcterms:created xsi:type="dcterms:W3CDTF">2021-03-02T10:07:39Z</dcterms:created>
  <dcterms:modified xsi:type="dcterms:W3CDTF">2021-03-09T16:28:06Z</dcterms:modified>
  <cp:category/>
</cp:coreProperties>
</file>